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902" r:id="rId3"/>
    <p:sldId id="926" r:id="rId4"/>
    <p:sldId id="927" r:id="rId5"/>
    <p:sldId id="928" r:id="rId6"/>
    <p:sldId id="929" r:id="rId7"/>
    <p:sldId id="931" r:id="rId8"/>
    <p:sldId id="936" r:id="rId9"/>
    <p:sldId id="937" r:id="rId10"/>
    <p:sldId id="939" r:id="rId11"/>
    <p:sldId id="940" r:id="rId12"/>
    <p:sldId id="934" r:id="rId13"/>
    <p:sldId id="933" r:id="rId14"/>
    <p:sldId id="935" r:id="rId15"/>
    <p:sldId id="932" r:id="rId16"/>
    <p:sldId id="94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DDF"/>
    <a:srgbClr val="000000"/>
    <a:srgbClr val="F3F2F3"/>
    <a:srgbClr val="BFEBFB"/>
    <a:srgbClr val="00B0F0"/>
    <a:srgbClr val="E5231E"/>
    <a:srgbClr val="46B067"/>
    <a:srgbClr val="F39200"/>
    <a:srgbClr val="961914"/>
    <a:srgbClr val="316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444" autoAdjust="0"/>
  </p:normalViewPr>
  <p:slideViewPr>
    <p:cSldViewPr snapToGrid="0" showGuides="1">
      <p:cViewPr varScale="1">
        <p:scale>
          <a:sx n="76" d="100"/>
          <a:sy n="76" d="100"/>
        </p:scale>
        <p:origin x="306" y="57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12.04.2020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edges and corners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edges of the screen have infinite height or width, respectively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corners have infinite height and width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45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edges and corners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edges of the screen have infinite height or width, respectively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corners have infinite height and width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19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Card, S. K., English, W. K., &amp; Burr, B. J. (1978). Evaluation of mouse, rate-controlled isometric joystick, step keys, and text keys for text selection on a CRT.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Ergonomics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(8), 601-613.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73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6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49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37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3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9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5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5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5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23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6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Bigger buttons</a:t>
            </a:r>
          </a:p>
          <a:p>
            <a:pPr lvl="1"/>
            <a:r>
              <a:rPr lang="en-GB" dirty="0" smtClean="0"/>
              <a:t>e.g. web links</a:t>
            </a:r>
          </a:p>
          <a:p>
            <a:pPr lvl="1"/>
            <a:r>
              <a:rPr lang="en-GB" dirty="0" smtClean="0"/>
              <a:t>e.g. check / radio boxes</a:t>
            </a:r>
          </a:p>
          <a:p>
            <a:r>
              <a:rPr lang="en-GB" dirty="0" smtClean="0"/>
              <a:t>Proportional to amount of use?!</a:t>
            </a:r>
          </a:p>
          <a:p>
            <a:pPr lvl="1"/>
            <a:r>
              <a:rPr lang="en-GB" dirty="0" smtClean="0"/>
              <a:t>See principle (and golden rule) of consistency!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7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current location of the cursor</a:t>
            </a:r>
          </a:p>
          <a:p>
            <a:pPr lvl="1"/>
            <a:r>
              <a:rPr lang="en-GB" dirty="0" smtClean="0"/>
              <a:t>distance is close to zero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0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A87B94-F2A0-427E-B660-8569B5EA09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20FE661-9432-4351-A938-CD716F2DC45E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BF9F099-A708-492B-9666-B1030F072A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8651875" cy="4310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0770"/>
            <a:ext cx="8651875" cy="1190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61675F-BC6F-4A23-9EB1-CE0952DF319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6993032-E825-44B3-A183-AF44DFB6ECC9}" type="datetime1">
              <a:rPr lang="en-US" smtClean="0"/>
              <a:t>4/12/2020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E47C82-39CB-49C1-943D-69194A0B1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5E7D11-AB38-4770-AB91-61CB403CD9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C1A4AD-9D03-4E85-B564-9656BE5E6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78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722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A33FBA-7D22-4532-AC9C-95B8E02232C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DD35FE9-67CB-4E22-B791-B28F44EF27AB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23" y="115888"/>
            <a:ext cx="10794052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623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623" y="1089025"/>
            <a:ext cx="7949252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138" y="1592264"/>
            <a:ext cx="3884592" cy="4537073"/>
          </a:xfrm>
          <a:prstGeom prst="rect">
            <a:avLst/>
          </a:prstGeom>
        </p:spPr>
        <p:txBody>
          <a:bodyPr/>
          <a:lstStyle>
            <a:lvl2pPr defTabSz="6876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285318-182B-4275-82AD-58FC8AEAF9F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71F914B-0619-4EC3-A545-3440B74C3516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7" y="1268412"/>
            <a:ext cx="10801348" cy="4860926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BF1CC-3BAD-4BB9-B717-3F5D044B8E8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4FDAA4A-79CC-4CBB-9EC8-B3B7030C7E3E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89026"/>
            <a:ext cx="10801349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089747"/>
            <a:ext cx="10801349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830643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1BDC80-AA5D-4A78-98B0-C69933D7F52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0E70D50-D682-4476-973E-767091493DC8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DFE9C0-FC18-49FC-9D3B-448B3038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9AEA-DA17-4F44-ABD9-A9EE010785F0}" type="datetime1">
              <a:rPr lang="en-US" smtClean="0"/>
              <a:t>4/12/2020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5448563"/>
            <a:ext cx="10801350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90" y="365126"/>
            <a:ext cx="5341224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4790" y="1592264"/>
            <a:ext cx="5341224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4790" y="1089025"/>
            <a:ext cx="5341224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9C9F29-9467-4790-A990-E3BA7DDC21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99F3A75-0F37-4CCE-BF8F-C7D2800B495D}" type="datetime1">
              <a:rPr lang="en-US" smtClean="0"/>
              <a:t>4/12/2020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968751"/>
            <a:ext cx="8651875" cy="2265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3846158"/>
            <a:ext cx="8651875" cy="1225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811916"/>
            <a:ext cx="7956549" cy="2037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6B8C75-D5B2-4AC9-8C30-F373F3B7AE3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8C5DC6-7951-4AE0-9F11-0BA28A415A5F}" type="datetime1">
              <a:rPr lang="en-US" smtClean="0"/>
              <a:t>4/12/2020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017C71-5FC7-42A7-83BA-25BA02E96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3859DE-9B48-4A38-B4ED-4B67BB1027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64429B62-8741-49E0-AB30-FF383524D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0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12192000" cy="430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8163"/>
            <a:ext cx="121932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1089025"/>
            <a:ext cx="108013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D2465A-354B-498C-8F0D-B6E8CD9140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30612BE-EB6B-4124-ADFE-524509FE9753}" type="datetime1">
              <a:rPr lang="en-US" smtClean="0"/>
              <a:t>4/12/2020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BE2AFC-6727-4FDE-8F51-E24807504B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F3DD65-D4B6-4CBA-8F49-7C802136F5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F6A13F-5E57-4B54-BFA6-0A43527F2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21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3EFEA2E-EA03-4D81-9489-7647000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2E72350C-EE76-435C-9172-0688999591A6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51" r:id="rId5"/>
    <p:sldLayoutId id="2147483655" r:id="rId6"/>
    <p:sldLayoutId id="2147483657" r:id="rId7"/>
    <p:sldLayoutId id="2147483660" r:id="rId8"/>
    <p:sldLayoutId id="2147483661" r:id="rId9"/>
    <p:sldLayoutId id="2147483680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Applications of Fitts’ Law</a:t>
            </a:r>
            <a:endParaRPr lang="en-US" dirty="0"/>
          </a:p>
        </p:txBody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791074" y="6352598"/>
            <a:ext cx="3245350" cy="365125"/>
          </a:xfrm>
        </p:spPr>
        <p:txBody>
          <a:bodyPr/>
          <a:lstStyle/>
          <a:p>
            <a:r>
              <a:rPr lang="de-DE" dirty="0"/>
              <a:t>Niels Henze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49606A8-74C1-4D5C-9083-2C32D4B3A7A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fld id="{002E4239-9C90-407D-B00F-DCBF08F5A84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-7620" y="3711526"/>
            <a:ext cx="91516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From https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://www.pexels.com/photo/woman-sitting-in-vehicle-3007318/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DC44E68E-B475-41E0-82A0-2E4E48C8A128}"/>
              </a:ext>
            </a:extLst>
          </p:cNvPr>
          <p:cNvSpPr/>
          <p:nvPr/>
        </p:nvSpPr>
        <p:spPr>
          <a:xfrm>
            <a:off x="0" y="5844404"/>
            <a:ext cx="12192000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Images adapted from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https://pixabay.com/de/photos/computer-laptop-arbeitsplatz-maus-2982270 by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Skitterphoto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l="9228"/>
          <a:stretch/>
        </p:blipFill>
        <p:spPr>
          <a:xfrm>
            <a:off x="159326" y="1088221"/>
            <a:ext cx="3422392" cy="288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/>
          <a:srcRect t="3894"/>
          <a:stretch/>
        </p:blipFill>
        <p:spPr>
          <a:xfrm>
            <a:off x="6860702" y="1088222"/>
            <a:ext cx="4944802" cy="288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5"/>
          <a:srcRect l="759" t="615" r="-2" b="7028"/>
          <a:stretch/>
        </p:blipFill>
        <p:spPr>
          <a:xfrm>
            <a:off x="3858491" y="935181"/>
            <a:ext cx="1959958" cy="3033039"/>
          </a:xfrm>
          <a:prstGeom prst="rect">
            <a:avLst/>
          </a:prstGeom>
        </p:spPr>
      </p:pic>
      <p:pic>
        <p:nvPicPr>
          <p:cNvPr id="11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edges 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0" y="0"/>
            <a:ext cx="12558279" cy="6246000"/>
            <a:chOff x="0" y="0"/>
            <a:chExt cx="12558279" cy="6246000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558279" cy="6246000"/>
            </a:xfrm>
            <a:prstGeom prst="rect">
              <a:avLst/>
            </a:prstGeom>
          </p:spPr>
        </p:pic>
        <p:pic>
          <p:nvPicPr>
            <p:cNvPr id="2052" name="Picture 4" descr="https://upload.wikimedia.org/wikipedia/en/8/89/Wikipedia-fonttest-firefox-3.0.1-mac-os-x-10.5.png"/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597"/>
            <a:stretch/>
          </p:blipFill>
          <p:spPr bwMode="auto">
            <a:xfrm>
              <a:off x="3843053" y="1502240"/>
              <a:ext cx="4237837" cy="2405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/>
        </p:nvSpPr>
        <p:spPr>
          <a:xfrm>
            <a:off x="8668084" y="6246000"/>
            <a:ext cx="3523915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/>
        </p:nvSpPr>
        <p:spPr>
          <a:xfrm>
            <a:off x="0" y="6246000"/>
            <a:ext cx="8651874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 txBox="1">
            <a:spLocks/>
          </p:cNvSpPr>
          <p:nvPr/>
        </p:nvSpPr>
        <p:spPr>
          <a:xfrm>
            <a:off x="8791074" y="6360635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63600" rtl="0" eaLnBrk="1" latinLnBrk="0" hangingPunct="1"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Applications of Fitts’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C44E68E-B475-41E0-82A0-2E4E48C8A128}"/>
              </a:ext>
            </a:extLst>
          </p:cNvPr>
          <p:cNvSpPr/>
          <p:nvPr/>
        </p:nvSpPr>
        <p:spPr>
          <a:xfrm>
            <a:off x="0" y="5659738"/>
            <a:ext cx="12192000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42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Image based on https://en.wikipedia.org/wiki/File:Wikipedia-fonttest-firefox-3.0.1-mac-os-x-10.5.png by Quiddity (CC BY-SA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3.0) and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https://www.pexels.com/photo/silver-imac-on-white-wooden-desk-3740288/ by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</a:rPr>
              <a:t>bongkarn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</a:rPr>
              <a:t>thanyakij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 (PD)</a:t>
            </a:r>
          </a:p>
        </p:txBody>
      </p:sp>
    </p:spTree>
    <p:extLst>
      <p:ext uri="{BB962C8B-B14F-4D97-AF65-F5344CB8AC3E}">
        <p14:creationId xmlns:p14="http://schemas.microsoft.com/office/powerpoint/2010/main" val="263088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47227 0.824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corners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Applications of Fitts’ </a:t>
            </a:r>
            <a:r>
              <a:rPr lang="en-US" dirty="0" smtClean="0"/>
              <a:t>Law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t="42207" r="29571"/>
          <a:stretch/>
        </p:blipFill>
        <p:spPr>
          <a:xfrm>
            <a:off x="0" y="0"/>
            <a:ext cx="12195810" cy="62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126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of the mouse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Applications of Fitts’ Law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7" y="261743"/>
            <a:ext cx="4668986" cy="5212781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DC44E68E-B475-41E0-82A0-2E4E48C8A128}"/>
              </a:ext>
            </a:extLst>
          </p:cNvPr>
          <p:cNvSpPr/>
          <p:nvPr/>
        </p:nvSpPr>
        <p:spPr>
          <a:xfrm>
            <a:off x="0" y="5659738"/>
            <a:ext cx="12192000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from Card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S. K., English, W. K., &amp; Burr, B. J. (1978). Evaluation of mouse, rate-controlled isometric joystick, step keys, and text keys for text selection on a CRT. Ergonomics, 21(8), 601-613.</a:t>
            </a:r>
          </a:p>
        </p:txBody>
      </p:sp>
      <p:sp>
        <p:nvSpPr>
          <p:cNvPr id="12" name="Rechteck 11"/>
          <p:cNvSpPr/>
          <p:nvPr/>
        </p:nvSpPr>
        <p:spPr>
          <a:xfrm>
            <a:off x="5659393" y="445009"/>
            <a:ext cx="61445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Using Fitts’ Law “was </a:t>
            </a:r>
            <a:r>
              <a:rPr lang="en-US" sz="2800" dirty="0"/>
              <a:t>a major factor leading to the mouse's commercial introduction by </a:t>
            </a:r>
            <a:r>
              <a:rPr lang="en-US" sz="2800" dirty="0" smtClean="0"/>
              <a:t>Xerox”</a:t>
            </a:r>
            <a:endParaRPr lang="en-US" sz="2400" dirty="0" smtClean="0"/>
          </a:p>
          <a:p>
            <a:pPr algn="r"/>
            <a:endParaRPr lang="en-US" sz="1200" dirty="0" smtClean="0"/>
          </a:p>
          <a:p>
            <a:pPr algn="r"/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smtClean="0"/>
              <a:t>www2.parc.com/istl/groups/uir/people/stuart/stuart.htm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259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776" y="538953"/>
            <a:ext cx="4974603" cy="35799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Single </a:t>
            </a:r>
            <a:r>
              <a:rPr lang="en-US" dirty="0" smtClean="0"/>
              <a:t>metric for a pointing device</a:t>
            </a:r>
          </a:p>
          <a:p>
            <a:r>
              <a:rPr lang="en-US" dirty="0" smtClean="0"/>
              <a:t>Different definition:</a:t>
            </a:r>
          </a:p>
          <a:p>
            <a:pPr lvl="1"/>
            <a:r>
              <a:rPr lang="en-US" dirty="0" smtClean="0"/>
              <a:t>TP = ID / MT (average ID and MT)</a:t>
            </a:r>
          </a:p>
          <a:p>
            <a:pPr lvl="1"/>
            <a:r>
              <a:rPr lang="en-US" dirty="0" smtClean="0"/>
              <a:t>TP = 1 / b (equivalent to ID / MT if a=0)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Sufficient to test 6 IDs to determine the device-specific constants a and b</a:t>
            </a:r>
          </a:p>
          <a:p>
            <a:r>
              <a:rPr lang="en-US" dirty="0" smtClean="0"/>
              <a:t>6 IDs are enough to compare pointing devices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Applications of Fitts’ Law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782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Fitts’ Law is still used to compare input devices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Applications of Fitts’ </a:t>
            </a:r>
            <a:r>
              <a:rPr lang="en-US" dirty="0" smtClean="0"/>
              <a:t>Law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6883" t="32239" b="16639"/>
          <a:stretch/>
        </p:blipFill>
        <p:spPr>
          <a:xfrm flipH="1">
            <a:off x="1437585" y="288324"/>
            <a:ext cx="4172382" cy="237923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6010" r="6368"/>
          <a:stretch/>
        </p:blipFill>
        <p:spPr>
          <a:xfrm>
            <a:off x="6250692" y="288323"/>
            <a:ext cx="5019675" cy="4885039"/>
          </a:xfrm>
          <a:custGeom>
            <a:avLst/>
            <a:gdLst>
              <a:gd name="connsiteX0" fmla="*/ 451209 w 2781870"/>
              <a:gd name="connsiteY0" fmla="*/ 0 h 2707256"/>
              <a:gd name="connsiteX1" fmla="*/ 2330661 w 2781870"/>
              <a:gd name="connsiteY1" fmla="*/ 0 h 2707256"/>
              <a:gd name="connsiteX2" fmla="*/ 2421587 w 2781870"/>
              <a:gd name="connsiteY2" fmla="*/ 9166 h 2707256"/>
              <a:gd name="connsiteX3" fmla="*/ 2781870 w 2781870"/>
              <a:gd name="connsiteY3" fmla="*/ 451218 h 2707256"/>
              <a:gd name="connsiteX4" fmla="*/ 2781870 w 2781870"/>
              <a:gd name="connsiteY4" fmla="*/ 2256037 h 2707256"/>
              <a:gd name="connsiteX5" fmla="*/ 2330651 w 2781870"/>
              <a:gd name="connsiteY5" fmla="*/ 2707256 h 2707256"/>
              <a:gd name="connsiteX6" fmla="*/ 451219 w 2781870"/>
              <a:gd name="connsiteY6" fmla="*/ 2707256 h 2707256"/>
              <a:gd name="connsiteX7" fmla="*/ 0 w 2781870"/>
              <a:gd name="connsiteY7" fmla="*/ 2256037 h 2707256"/>
              <a:gd name="connsiteX8" fmla="*/ 0 w 2781870"/>
              <a:gd name="connsiteY8" fmla="*/ 451218 h 2707256"/>
              <a:gd name="connsiteX9" fmla="*/ 360283 w 2781870"/>
              <a:gd name="connsiteY9" fmla="*/ 9166 h 270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1870" h="2707256">
                <a:moveTo>
                  <a:pt x="451209" y="0"/>
                </a:moveTo>
                <a:lnTo>
                  <a:pt x="2330661" y="0"/>
                </a:lnTo>
                <a:lnTo>
                  <a:pt x="2421587" y="9166"/>
                </a:lnTo>
                <a:cubicBezTo>
                  <a:pt x="2627200" y="51241"/>
                  <a:pt x="2781870" y="233167"/>
                  <a:pt x="2781870" y="451218"/>
                </a:cubicBezTo>
                <a:lnTo>
                  <a:pt x="2781870" y="2256037"/>
                </a:lnTo>
                <a:cubicBezTo>
                  <a:pt x="2781870" y="2505238"/>
                  <a:pt x="2579852" y="2707256"/>
                  <a:pt x="2330651" y="2707256"/>
                </a:cubicBezTo>
                <a:lnTo>
                  <a:pt x="451219" y="2707256"/>
                </a:lnTo>
                <a:cubicBezTo>
                  <a:pt x="202018" y="2707256"/>
                  <a:pt x="0" y="2505238"/>
                  <a:pt x="0" y="2256037"/>
                </a:cubicBezTo>
                <a:lnTo>
                  <a:pt x="0" y="451218"/>
                </a:lnTo>
                <a:cubicBezTo>
                  <a:pt x="0" y="233167"/>
                  <a:pt x="154670" y="51241"/>
                  <a:pt x="360283" y="9166"/>
                </a:cubicBezTo>
                <a:close/>
              </a:path>
            </a:pathLst>
          </a:cu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DC44E68E-B475-41E0-82A0-2E4E48C8A128}"/>
              </a:ext>
            </a:extLst>
          </p:cNvPr>
          <p:cNvSpPr/>
          <p:nvPr/>
        </p:nvSpPr>
        <p:spPr>
          <a:xfrm>
            <a:off x="0" y="5844404"/>
            <a:ext cx="12192000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MacKenzie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I. S., &amp;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Teather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R. J. (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2012).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FittsTilt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the application of Fitts' law to tilt-based interaction.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NordiCHI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/>
          <a:srcRect l="1533" r="1319"/>
          <a:stretch/>
        </p:blipFill>
        <p:spPr>
          <a:xfrm>
            <a:off x="695326" y="2633688"/>
            <a:ext cx="5369434" cy="32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6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/>
          <p:cNvGrpSpPr/>
          <p:nvPr/>
        </p:nvGrpSpPr>
        <p:grpSpPr>
          <a:xfrm>
            <a:off x="-1" y="-271362"/>
            <a:ext cx="4395873" cy="3631149"/>
            <a:chOff x="-1" y="-271362"/>
            <a:chExt cx="4395873" cy="3631149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3"/>
            <a:srcRect l="9228"/>
            <a:stretch/>
          </p:blipFill>
          <p:spPr>
            <a:xfrm>
              <a:off x="-1" y="-271362"/>
              <a:ext cx="4315005" cy="3631149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3130782" y="-40225"/>
              <a:ext cx="12650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  <a:r>
                <a:rPr lang="en-US" sz="2800" dirty="0" smtClean="0"/>
                <a:t>ouse</a:t>
              </a:r>
              <a:endParaRPr lang="en-US" sz="2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input devices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Applications of Fitts’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DC44E68E-B475-41E0-82A0-2E4E48C8A128}"/>
              </a:ext>
            </a:extLst>
          </p:cNvPr>
          <p:cNvSpPr/>
          <p:nvPr/>
        </p:nvSpPr>
        <p:spPr>
          <a:xfrm>
            <a:off x="0" y="5844404"/>
            <a:ext cx="12192000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Images adapted from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https://pixabay.com/de/photos/computer-laptop-arbeitsplatz-maus-2982270 by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Skitterphoto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731886" y="3302151"/>
            <a:ext cx="5982983" cy="2633693"/>
            <a:chOff x="731886" y="3302151"/>
            <a:chExt cx="5982983" cy="2633693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4"/>
            <a:srcRect t="3894"/>
            <a:stretch/>
          </p:blipFill>
          <p:spPr>
            <a:xfrm>
              <a:off x="731886" y="3302151"/>
              <a:ext cx="4317142" cy="2514432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5049028" y="5412624"/>
              <a:ext cx="16658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touchpad</a:t>
              </a:r>
              <a:endParaRPr lang="en-US" sz="2800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4941059" y="-80702"/>
            <a:ext cx="4286101" cy="4166669"/>
            <a:chOff x="4941059" y="-80702"/>
            <a:chExt cx="4286101" cy="4166669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1059" y="-80702"/>
              <a:ext cx="2505695" cy="4166669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7082021" y="163770"/>
              <a:ext cx="21451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touchscreen</a:t>
              </a:r>
              <a:endParaRPr lang="en-US" sz="2800" dirty="0"/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5203114" y="3950242"/>
            <a:ext cx="3741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device has the highest throughput?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981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95325" y="67112"/>
            <a:ext cx="10881482" cy="14203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This file is licensed under the Creative Commons Attribution-Share Alike 4.0 </a:t>
            </a:r>
            <a:r>
              <a:rPr lang="en-US" sz="2000" dirty="0" smtClean="0"/>
              <a:t>(CC BY-SA) license: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https://creativecommons.org/licenses/by-sa/4.0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Attribution: Niels Henze</a:t>
            </a:r>
            <a:endParaRPr lang="en-US" sz="2000" dirty="0"/>
          </a:p>
        </p:txBody>
      </p:sp>
      <p:sp>
        <p:nvSpPr>
          <p:cNvPr id="7" name="Rechteck 6"/>
          <p:cNvSpPr/>
          <p:nvPr/>
        </p:nvSpPr>
        <p:spPr>
          <a:xfrm>
            <a:off x="695325" y="5878480"/>
            <a:ext cx="446276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dirty="0" smtClean="0"/>
              <a:t>For more content see: https</a:t>
            </a:r>
            <a:r>
              <a:rPr lang="en-US"/>
              <a:t>://</a:t>
            </a:r>
            <a:r>
              <a:rPr lang="en-US" smtClean="0"/>
              <a:t>hci-lecture.de</a:t>
            </a:r>
            <a:endParaRPr lang="en-US" dirty="0"/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/>
            <a:r>
              <a:rPr lang="en-US" sz="2400" dirty="0" smtClean="0"/>
              <a:t>Know how to extend Fitts’ Law to two dimensions</a:t>
            </a:r>
          </a:p>
          <a:p>
            <a:pPr marL="342900" indent="-342900"/>
            <a:r>
              <a:rPr lang="en-US" sz="2400" dirty="0"/>
              <a:t>Understand how Fitts’ Law can be </a:t>
            </a:r>
            <a:r>
              <a:rPr lang="en-US" sz="2400" smtClean="0"/>
              <a:t>helpful for </a:t>
            </a:r>
            <a:r>
              <a:rPr lang="en-US" sz="2400" dirty="0" smtClean="0"/>
              <a:t>HCI</a:t>
            </a:r>
            <a:endParaRPr lang="en-US" sz="2400" dirty="0"/>
          </a:p>
          <a:p>
            <a:pPr marL="342900" indent="-342900"/>
            <a:r>
              <a:rPr lang="en-US" sz="2400" dirty="0" smtClean="0"/>
              <a:t>Being able to compare input devices using throughput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Applications of Fitts’ Law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7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/>
          <a:p>
            <a:r>
              <a:rPr lang="en-US" dirty="0" smtClean="0"/>
              <a:t>Fitts used one dimensional pointing tasks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Applications of Fitts’ Law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1884">
            <a:off x="671760" y="1379707"/>
            <a:ext cx="6070226" cy="34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targets are two-dimensional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Applications of Fitts’ Law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81970" t="82166" r="620" b="2416"/>
          <a:stretch/>
        </p:blipFill>
        <p:spPr>
          <a:xfrm>
            <a:off x="2951703" y="2435677"/>
            <a:ext cx="2867500" cy="981900"/>
          </a:xfrm>
          <a:prstGeom prst="rect">
            <a:avLst/>
          </a:prstGeom>
          <a:ln>
            <a:noFill/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2922751"/>
            <a:ext cx="297850" cy="447140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695325" y="1635008"/>
            <a:ext cx="3697813" cy="523220"/>
            <a:chOff x="695325" y="1635008"/>
            <a:chExt cx="3697813" cy="523220"/>
          </a:xfrm>
        </p:grpSpPr>
        <p:cxnSp>
          <p:nvCxnSpPr>
            <p:cNvPr id="10" name="Gerade Verbindung mit Pfeil 9"/>
            <p:cNvCxnSpPr/>
            <p:nvPr/>
          </p:nvCxnSpPr>
          <p:spPr>
            <a:xfrm flipH="1">
              <a:off x="695325" y="2158228"/>
              <a:ext cx="3697813" cy="0"/>
            </a:xfrm>
            <a:prstGeom prst="straightConnector1">
              <a:avLst/>
            </a:prstGeom>
            <a:ln w="698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hteck 10"/>
            <p:cNvSpPr/>
            <p:nvPr/>
          </p:nvSpPr>
          <p:spPr>
            <a:xfrm>
              <a:off x="1781843" y="1635008"/>
              <a:ext cx="15247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distance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3106832" y="3683467"/>
            <a:ext cx="2556301" cy="535402"/>
            <a:chOff x="3106832" y="3683467"/>
            <a:chExt cx="2556301" cy="535402"/>
          </a:xfrm>
        </p:grpSpPr>
        <p:cxnSp>
          <p:nvCxnSpPr>
            <p:cNvPr id="17" name="Gerade Verbindung mit Pfeil 16"/>
            <p:cNvCxnSpPr/>
            <p:nvPr/>
          </p:nvCxnSpPr>
          <p:spPr>
            <a:xfrm flipH="1">
              <a:off x="3106832" y="3683467"/>
              <a:ext cx="2556301" cy="0"/>
            </a:xfrm>
            <a:prstGeom prst="straightConnector1">
              <a:avLst/>
            </a:prstGeom>
            <a:ln w="698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/>
          </p:nvSpPr>
          <p:spPr>
            <a:xfrm>
              <a:off x="3872662" y="3695649"/>
              <a:ext cx="10246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width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90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740" y="783350"/>
            <a:ext cx="297850" cy="44714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D and W for 2D targets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Applications of Fitts’ Law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l="81970" t="82166" r="620" b="2416"/>
          <a:stretch/>
        </p:blipFill>
        <p:spPr>
          <a:xfrm>
            <a:off x="2951703" y="2435677"/>
            <a:ext cx="2867500" cy="981900"/>
          </a:xfrm>
          <a:prstGeom prst="rect">
            <a:avLst/>
          </a:prstGeom>
          <a:ln>
            <a:noFill/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922751"/>
            <a:ext cx="297850" cy="44714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 rot="2902251">
            <a:off x="2614349" y="1606550"/>
            <a:ext cx="1524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distance</a:t>
            </a:r>
          </a:p>
        </p:txBody>
      </p:sp>
      <p:cxnSp>
        <p:nvCxnSpPr>
          <p:cNvPr id="5" name="Gerader Verbinder 4"/>
          <p:cNvCxnSpPr/>
          <p:nvPr/>
        </p:nvCxnSpPr>
        <p:spPr>
          <a:xfrm>
            <a:off x="4070361" y="2574151"/>
            <a:ext cx="616125" cy="691563"/>
          </a:xfrm>
          <a:prstGeom prst="line">
            <a:avLst/>
          </a:prstGeom>
          <a:ln w="28575">
            <a:solidFill>
              <a:srgbClr val="21ADD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/>
        </p:nvGrpSpPr>
        <p:grpSpPr>
          <a:xfrm>
            <a:off x="4312136" y="2000385"/>
            <a:ext cx="772484" cy="1038649"/>
            <a:chOff x="4312136" y="2000385"/>
            <a:chExt cx="772484" cy="1038649"/>
          </a:xfrm>
        </p:grpSpPr>
        <p:cxnSp>
          <p:nvCxnSpPr>
            <p:cNvPr id="17" name="Gerade Verbindung mit Pfeil 16"/>
            <p:cNvCxnSpPr/>
            <p:nvPr/>
          </p:nvCxnSpPr>
          <p:spPr>
            <a:xfrm flipH="1" flipV="1">
              <a:off x="4312136" y="2347471"/>
              <a:ext cx="616125" cy="691563"/>
            </a:xfrm>
            <a:prstGeom prst="straightConnector1">
              <a:avLst/>
            </a:prstGeom>
            <a:ln w="698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/>
          </p:nvSpPr>
          <p:spPr>
            <a:xfrm rot="2889647">
              <a:off x="4310690" y="2251095"/>
              <a:ext cx="10246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width</a:t>
              </a:r>
              <a:endParaRPr lang="en-US" sz="2800" dirty="0"/>
            </a:p>
          </p:txBody>
        </p:sp>
      </p:grpSp>
      <p:cxnSp>
        <p:nvCxnSpPr>
          <p:cNvPr id="29" name="Gerade Verbindung mit Pfeil 28"/>
          <p:cNvCxnSpPr/>
          <p:nvPr/>
        </p:nvCxnSpPr>
        <p:spPr>
          <a:xfrm flipH="1" flipV="1">
            <a:off x="2240238" y="1001498"/>
            <a:ext cx="1906717" cy="2140174"/>
          </a:xfrm>
          <a:prstGeom prst="straightConnector1">
            <a:avLst/>
          </a:prstGeom>
          <a:ln w="698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 flipV="1">
            <a:off x="2240238" y="783350"/>
            <a:ext cx="238974" cy="21814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 flipV="1">
            <a:off x="4073257" y="2356003"/>
            <a:ext cx="238974" cy="21814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 flipV="1">
            <a:off x="4686486" y="3032598"/>
            <a:ext cx="238974" cy="21814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 flipV="1">
            <a:off x="4145756" y="2928132"/>
            <a:ext cx="238974" cy="21814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331570" y="2872627"/>
            <a:ext cx="107767" cy="10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21A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20"/>
          <p:cNvSpPr txBox="1"/>
          <p:nvPr/>
        </p:nvSpPr>
        <p:spPr>
          <a:xfrm>
            <a:off x="1744837" y="4493121"/>
            <a:ext cx="3180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are width and distance?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61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4557 -0.312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6"/>
          <p:cNvSpPr txBox="1">
            <a:spLocks/>
          </p:cNvSpPr>
          <p:nvPr/>
        </p:nvSpPr>
        <p:spPr>
          <a:xfrm>
            <a:off x="695325" y="4176092"/>
            <a:ext cx="4983892" cy="1953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Commonly using a fixed set of amplitudes and Widths, e.g.: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Amplitude (A): 64, 128, 256, 512 pixels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Width (W): 8, 16, 32, 64 pixels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Fitts’ Law tasks for computers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Applications of Fitts’ Law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402" y="516765"/>
            <a:ext cx="4216479" cy="5612571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4" y="516766"/>
            <a:ext cx="4983891" cy="34949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8" name="Rechteck 27"/>
          <p:cNvSpPr/>
          <p:nvPr/>
        </p:nvSpPr>
        <p:spPr>
          <a:xfrm>
            <a:off x="695324" y="0"/>
            <a:ext cx="3556615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Scott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MacKenzie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from http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://www.yorku.ca/mack/</a:t>
            </a:r>
          </a:p>
        </p:txBody>
      </p:sp>
    </p:spTree>
    <p:extLst>
      <p:ext uri="{BB962C8B-B14F-4D97-AF65-F5344CB8AC3E}">
        <p14:creationId xmlns:p14="http://schemas.microsoft.com/office/powerpoint/2010/main" val="125844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402" y="516765"/>
            <a:ext cx="4216351" cy="56124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4" y="516766"/>
            <a:ext cx="4984813" cy="3495600"/>
          </a:xfrm>
          <a:prstGeom prst="rect">
            <a:avLst/>
          </a:prstGeom>
        </p:spPr>
      </p:pic>
      <p:sp>
        <p:nvSpPr>
          <p:cNvPr id="30" name="Textplatzhalter 6"/>
          <p:cNvSpPr txBox="1">
            <a:spLocks/>
          </p:cNvSpPr>
          <p:nvPr/>
        </p:nvSpPr>
        <p:spPr>
          <a:xfrm>
            <a:off x="695325" y="4176092"/>
            <a:ext cx="4983892" cy="1953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Commonly using a fixed set of amplitudes and Widths, e.g.: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Amplitude (A): 64, 128, 256, 512 pixels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Width (W): 8, 16, 32, 64 pixels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Fitts’ Law tasks for computers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Applications of Fitts’ Law</a:t>
            </a:r>
          </a:p>
        </p:txBody>
      </p:sp>
      <p:sp>
        <p:nvSpPr>
          <p:cNvPr id="11" name="Rechteck 10"/>
          <p:cNvSpPr/>
          <p:nvPr/>
        </p:nvSpPr>
        <p:spPr>
          <a:xfrm>
            <a:off x="695324" y="0"/>
            <a:ext cx="3556615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Scott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MacKenzie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from http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://www.yorku.ca/mack/</a:t>
            </a:r>
          </a:p>
        </p:txBody>
      </p:sp>
    </p:spTree>
    <p:extLst>
      <p:ext uri="{BB962C8B-B14F-4D97-AF65-F5344CB8AC3E}">
        <p14:creationId xmlns:p14="http://schemas.microsoft.com/office/powerpoint/2010/main" val="28606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interfaces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Applications of Fitts’ Law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81970" t="82166" r="620" b="2416"/>
          <a:stretch/>
        </p:blipFill>
        <p:spPr>
          <a:xfrm>
            <a:off x="1658362" y="2674186"/>
            <a:ext cx="2867500" cy="9819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3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menus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Applications of Fitts’ Law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170" y="1303200"/>
            <a:ext cx="4388063" cy="40798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239" y="1439940"/>
            <a:ext cx="297850" cy="44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nteractionla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ADDF"/>
      </a:accent1>
      <a:accent2>
        <a:srgbClr val="8ABE3F"/>
      </a:accent2>
      <a:accent3>
        <a:srgbClr val="FEC63E"/>
      </a:accent3>
      <a:accent4>
        <a:srgbClr val="EA7B34"/>
      </a:accent4>
      <a:accent5>
        <a:srgbClr val="3E444C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Microsoft Office PowerPoint</Application>
  <PresentationFormat>Breitbild</PresentationFormat>
  <Paragraphs>134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HelveticaNeueLT Std Med</vt:lpstr>
      <vt:lpstr>Wingdings</vt:lpstr>
      <vt:lpstr>Office Theme</vt:lpstr>
      <vt:lpstr>Applications of Fitts’ Law</vt:lpstr>
      <vt:lpstr>Learning Goals</vt:lpstr>
      <vt:lpstr>Fitts used one dimensional pointing tasks</vt:lpstr>
      <vt:lpstr>Typical targets are two-dimensional</vt:lpstr>
      <vt:lpstr>Determining D and W for 2D targets</vt:lpstr>
      <vt:lpstr>1D Fitts’ Law tasks for computers</vt:lpstr>
      <vt:lpstr>1D Fitts’ Law tasks for computers</vt:lpstr>
      <vt:lpstr>Comparing interfaces</vt:lpstr>
      <vt:lpstr>Context menus</vt:lpstr>
      <vt:lpstr>Use edges </vt:lpstr>
      <vt:lpstr>Use corners </vt:lpstr>
      <vt:lpstr>Success of the mouse</vt:lpstr>
      <vt:lpstr>Throughput</vt:lpstr>
      <vt:lpstr>Fitts’ Law is still used to compare input devices</vt:lpstr>
      <vt:lpstr>Other input devices</vt:lpstr>
      <vt:lpstr>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Schwind</dc:creator>
  <cp:lastModifiedBy>Niels Henze</cp:lastModifiedBy>
  <cp:revision>484</cp:revision>
  <dcterms:created xsi:type="dcterms:W3CDTF">2017-10-10T14:10:45Z</dcterms:created>
  <dcterms:modified xsi:type="dcterms:W3CDTF">2020-04-12T10:24:33Z</dcterms:modified>
</cp:coreProperties>
</file>